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1" r:id="rId1"/>
  </p:sldMasterIdLst>
  <p:sldIdLst>
    <p:sldId id="256" r:id="rId2"/>
    <p:sldId id="273" r:id="rId3"/>
    <p:sldId id="261" r:id="rId4"/>
    <p:sldId id="258" r:id="rId5"/>
    <p:sldId id="269" r:id="rId6"/>
    <p:sldId id="262" r:id="rId7"/>
    <p:sldId id="270" r:id="rId8"/>
    <p:sldId id="264" r:id="rId9"/>
    <p:sldId id="271" r:id="rId10"/>
    <p:sldId id="265" r:id="rId11"/>
    <p:sldId id="274" r:id="rId12"/>
    <p:sldId id="275" r:id="rId13"/>
    <p:sldId id="276" r:id="rId14"/>
    <p:sldId id="277" r:id="rId15"/>
    <p:sldId id="278" r:id="rId16"/>
    <p:sldId id="279" r:id="rId17"/>
    <p:sldId id="28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57" y="13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7527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03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383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143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246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713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347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34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314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815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44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3911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Multi-Step Equations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2572660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08355" y="1268155"/>
                <a:ext cx="916396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1)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𝟏𝟐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355" y="1268155"/>
                <a:ext cx="9163964" cy="769441"/>
              </a:xfrm>
              <a:prstGeom prst="rect">
                <a:avLst/>
              </a:prstGeom>
              <a:blipFill>
                <a:blip r:embed="rId2"/>
                <a:stretch>
                  <a:fillRect l="-2794" t="-17460" b="-4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1"/>
          <p:cNvSpPr txBox="1">
            <a:spLocks/>
          </p:cNvSpPr>
          <p:nvPr/>
        </p:nvSpPr>
        <p:spPr>
          <a:xfrm>
            <a:off x="1036747" y="125196"/>
            <a:ext cx="10058400" cy="8242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8689" y="2356308"/>
            <a:ext cx="58573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 3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8 – 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08355" y="3677548"/>
                <a:ext cx="585731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3)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d>
                      <m:dPr>
                        <m:ctrlPr>
                          <a:rPr lang="en-US" sz="40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sz="40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</m:d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355" y="3677548"/>
                <a:ext cx="5857311" cy="769441"/>
              </a:xfrm>
              <a:prstGeom prst="rect">
                <a:avLst/>
              </a:prstGeom>
              <a:blipFill>
                <a:blip r:embed="rId3"/>
                <a:stretch>
                  <a:fillRect l="-4370" t="-17460" b="-436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08636" y="4998789"/>
            <a:ext cx="58573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4) 4</a:t>
            </a:r>
            <a:r>
              <a:rPr lang="en-US" sz="4400" b="1" i="1" dirty="0"/>
              <a:t>v</a:t>
            </a:r>
            <a:r>
              <a:rPr lang="en-US" sz="4400" b="1" dirty="0"/>
              <a:t> + 5</a:t>
            </a:r>
            <a:r>
              <a:rPr lang="en-US" sz="4400" b="1" i="1" dirty="0"/>
              <a:t>v</a:t>
            </a:r>
            <a:r>
              <a:rPr lang="en-US" sz="4400" b="1" dirty="0"/>
              <a:t> – 8 = 10</a:t>
            </a:r>
          </a:p>
        </p:txBody>
      </p:sp>
    </p:spTree>
    <p:extLst>
      <p:ext uri="{BB962C8B-B14F-4D97-AF65-F5344CB8AC3E}">
        <p14:creationId xmlns:p14="http://schemas.microsoft.com/office/powerpoint/2010/main" val="3019018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29451" y="343185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</a:p>
        </p:txBody>
      </p:sp>
      <p:sp>
        <p:nvSpPr>
          <p:cNvPr id="2" name="Rectangle 1"/>
          <p:cNvSpPr/>
          <p:nvPr/>
        </p:nvSpPr>
        <p:spPr>
          <a:xfrm>
            <a:off x="862455" y="1365162"/>
            <a:ext cx="103923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>
                <a:ea typeface="Calibri" panose="020F0502020204030204" pitchFamily="34" charset="0"/>
              </a:rPr>
              <a:t>Students will calculate the value of an unknown term of a multistep equation through the combination of like-terms.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/>
              <a:t>Students will differentiate between equations that have no solution and an infinite number of solutions.</a:t>
            </a:r>
          </a:p>
        </p:txBody>
      </p:sp>
    </p:spTree>
    <p:extLst>
      <p:ext uri="{BB962C8B-B14F-4D97-AF65-F5344CB8AC3E}">
        <p14:creationId xmlns:p14="http://schemas.microsoft.com/office/powerpoint/2010/main" val="1214875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171118" y="304548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Solutions to Linear Equations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8637" y="1362099"/>
            <a:ext cx="1198336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equation with one variable may have: 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Exactly One Real Solution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Infinite Real Solutions (Identity)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Real Solution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5052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36746" y="289155"/>
            <a:ext cx="10058400" cy="8242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Equations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8635" y="1226215"/>
            <a:ext cx="80080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7)  5x – 2 = 8x + 4 – 3x 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5552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36746" y="289155"/>
            <a:ext cx="10058400" cy="8242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Equations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8635" y="1226215"/>
            <a:ext cx="80080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8)  2(4 + x) = x – 6 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5579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36746" y="289155"/>
            <a:ext cx="10058400" cy="8242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Equations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8635" y="1226215"/>
            <a:ext cx="80080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Ex. 9)  7x – 3 + 5x = 2(6x + 3) – 9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376922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36746" y="289155"/>
            <a:ext cx="10058400" cy="8242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Equations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8635" y="1226215"/>
            <a:ext cx="80080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Ex. 10)  3m + 3 = 3(m – 2) + 9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046740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8354" y="1055684"/>
            <a:ext cx="91639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3x – 9 + 5x = 2(6x + 3) – 4x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222395" y="50019"/>
            <a:ext cx="3686541" cy="8242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8354" y="2168003"/>
            <a:ext cx="58573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3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8 – 2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6 – d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08354" y="3365859"/>
                <a:ext cx="585731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3)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m:t>𝟑</m:t>
                    </m:r>
                    <m:d>
                      <m:dPr>
                        <m:ctrlPr>
                          <a:rPr lang="en-US" sz="40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</m:ctrlPr>
                      </m:dPr>
                      <m:e>
                        <m:r>
                          <a:rPr lang="en-US" sz="40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𝒇</m:t>
                        </m:r>
                        <m:r>
                          <a:rPr lang="en-US" sz="40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+</m:t>
                        </m:r>
                        <m:r>
                          <a:rPr lang="en-US" sz="40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𝟐</m:t>
                        </m:r>
                      </m:e>
                    </m:d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m:t>−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m:t>𝟓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m:t>=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m:t>𝟏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m:t>+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m:t>𝟑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m:t>𝒇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354" y="3365859"/>
                <a:ext cx="5857311" cy="769441"/>
              </a:xfrm>
              <a:prstGeom prst="rect">
                <a:avLst/>
              </a:prstGeom>
              <a:blipFill>
                <a:blip r:embed="rId2"/>
                <a:stretch>
                  <a:fillRect l="-4370" t="-17460" b="-436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08355" y="4821056"/>
            <a:ext cx="73129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4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+ 5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8 = 3v – 10 + 6v + 2</a:t>
            </a:r>
          </a:p>
        </p:txBody>
      </p:sp>
    </p:spTree>
    <p:extLst>
      <p:ext uri="{BB962C8B-B14F-4D97-AF65-F5344CB8AC3E}">
        <p14:creationId xmlns:p14="http://schemas.microsoft.com/office/powerpoint/2010/main" val="3308127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29451" y="343185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</a:p>
        </p:txBody>
      </p:sp>
      <p:sp>
        <p:nvSpPr>
          <p:cNvPr id="2" name="Rectangle 1"/>
          <p:cNvSpPr/>
          <p:nvPr/>
        </p:nvSpPr>
        <p:spPr>
          <a:xfrm>
            <a:off x="862455" y="1584103"/>
            <a:ext cx="103923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Students will calculate the value of an unknown term of a multistep equation through the combination of like-terms.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9490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566760" y="158323"/>
            <a:ext cx="7028985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Equations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7798" y="1315800"/>
            <a:ext cx="58382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Separate the Equation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243047" y="1932833"/>
            <a:ext cx="275579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Simplify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429365" y="2633851"/>
            <a:ext cx="46863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Distributive Property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9365" y="3198862"/>
            <a:ext cx="45998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 Combine Like-Terms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3051" y="3770021"/>
            <a:ext cx="959904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Should It Stay or Should It Go (Variables on Left/Constants on Right)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3047" y="5267600"/>
            <a:ext cx="48727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Solve for Variable</a:t>
            </a:r>
          </a:p>
        </p:txBody>
      </p:sp>
    </p:spTree>
    <p:extLst>
      <p:ext uri="{BB962C8B-B14F-4D97-AF65-F5344CB8AC3E}">
        <p14:creationId xmlns:p14="http://schemas.microsoft.com/office/powerpoint/2010/main" val="1414569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08636" y="949443"/>
                <a:ext cx="650125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1)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𝟏𝟎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636" y="949443"/>
                <a:ext cx="6501257" cy="769441"/>
              </a:xfrm>
              <a:prstGeom prst="rect">
                <a:avLst/>
              </a:prstGeom>
              <a:blipFill>
                <a:blip r:embed="rId2"/>
                <a:stretch>
                  <a:fillRect l="-3936" t="-17460" b="-4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1"/>
          <p:cNvSpPr txBox="1">
            <a:spLocks/>
          </p:cNvSpPr>
          <p:nvPr/>
        </p:nvSpPr>
        <p:spPr>
          <a:xfrm>
            <a:off x="1036747" y="125196"/>
            <a:ext cx="10058400" cy="8242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Equations</a:t>
            </a:r>
          </a:p>
        </p:txBody>
      </p:sp>
    </p:spTree>
    <p:extLst>
      <p:ext uri="{BB962C8B-B14F-4D97-AF65-F5344CB8AC3E}">
        <p14:creationId xmlns:p14="http://schemas.microsoft.com/office/powerpoint/2010/main" val="106008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36747" y="125196"/>
            <a:ext cx="10058400" cy="8242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Equations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92346" y="978063"/>
                <a:ext cx="618219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2)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d>
                      <m:dPr>
                        <m:ctrlPr>
                          <a:rPr lang="en-US" sz="40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000" b="1" i="0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0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d>
                    <m:r>
                      <a:rPr lang="en-US" sz="4000" b="1" i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𝟏𝟖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346" y="978063"/>
                <a:ext cx="6182196" cy="769441"/>
              </a:xfrm>
              <a:prstGeom prst="rect">
                <a:avLst/>
              </a:prstGeom>
              <a:blipFill>
                <a:blip r:embed="rId2"/>
                <a:stretch>
                  <a:fillRect l="-4142" t="-16535" b="-42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0793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36746" y="289155"/>
            <a:ext cx="10058400" cy="8242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Equations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08635" y="1226215"/>
                <a:ext cx="585731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3)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635" y="1226215"/>
                <a:ext cx="5857311" cy="707886"/>
              </a:xfrm>
              <a:prstGeom prst="rect">
                <a:avLst/>
              </a:prstGeom>
              <a:blipFill>
                <a:blip r:embed="rId2"/>
                <a:stretch>
                  <a:fillRect l="-3746" t="-16379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8973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36746" y="289155"/>
            <a:ext cx="10058400" cy="8242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Equations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27950" y="1128862"/>
                <a:ext cx="585731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4) </a:t>
                </a:r>
                <a14:m>
                  <m:oMath xmlns:m="http://schemas.openxmlformats.org/officeDocument/2006/math">
                    <m:r>
                      <a:rPr lang="en-US" sz="3600" b="1" i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50" y="1128862"/>
                <a:ext cx="5857311" cy="707886"/>
              </a:xfrm>
              <a:prstGeom prst="rect">
                <a:avLst/>
              </a:prstGeom>
              <a:blipFill>
                <a:blip r:embed="rId2"/>
                <a:stretch>
                  <a:fillRect l="-3746" t="-16379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558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36746" y="289155"/>
            <a:ext cx="10058400" cy="8242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Equations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8635" y="1226215"/>
            <a:ext cx="80080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Ex. 5)  3(7 + 2x) = 30 + 7(x – 1)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733411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36746" y="289155"/>
            <a:ext cx="10058400" cy="8242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Equations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8635" y="1113402"/>
            <a:ext cx="108865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6) 4(3 + 5y) – 4 = 3 + 2(y – 2)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38245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2167</TotalTime>
  <Words>364</Words>
  <Application>Microsoft Office PowerPoint</Application>
  <PresentationFormat>Widescreen</PresentationFormat>
  <Paragraphs>51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Retrospect</vt:lpstr>
      <vt:lpstr>Solving Multi-Step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Multi-Step Equations</dc:title>
  <dc:creator>Michael Kuniega</dc:creator>
  <cp:lastModifiedBy>Michael Kuniega</cp:lastModifiedBy>
  <cp:revision>22</cp:revision>
  <dcterms:created xsi:type="dcterms:W3CDTF">2015-06-30T02:36:09Z</dcterms:created>
  <dcterms:modified xsi:type="dcterms:W3CDTF">2019-10-26T18:36:19Z</dcterms:modified>
</cp:coreProperties>
</file>